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Roboto Medium"/>
      <p:regular r:id="rId44"/>
      <p:bold r:id="rId45"/>
      <p:italic r:id="rId46"/>
      <p:boldItalic r:id="rId47"/>
    </p:embeddedFont>
    <p:embeddedFont>
      <p:font typeface="Roboto Mon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RobotoMedium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Medium-italic.fntdata"/><Relationship Id="rId45" Type="http://schemas.openxmlformats.org/officeDocument/2006/relationships/font" Target="fonts/RobotoMedium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Mono-regular.fntdata"/><Relationship Id="rId47" Type="http://schemas.openxmlformats.org/officeDocument/2006/relationships/font" Target="fonts/RobotoMedium-boldItalic.fntdata"/><Relationship Id="rId49" Type="http://schemas.openxmlformats.org/officeDocument/2006/relationships/font" Target="fonts/RobotoMon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ono-boldItalic.fntdata"/><Relationship Id="rId50" Type="http://schemas.openxmlformats.org/officeDocument/2006/relationships/font" Target="fonts/RobotoMon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factoring.guru/replace-conditional-with-polymorphism" TargetMode="External"/><Relationship Id="rId3" Type="http://schemas.openxmlformats.org/officeDocument/2006/relationships/hyperlink" Target="https://refactoring.guru/design-patterns/strategy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748972e250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748972e250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748972e25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748972e25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https://refactoring.guru/replace-conditional-with-polymorphism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https://refactoring.guru/design-patterns/strategy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48972e25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48972e25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4bd5f006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74bd5f006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74bd5f006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74bd5f006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74bd5f006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74bd5f006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74bd5f006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74bd5f006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/>
              <a:t>1987 por barbara liskov</a:t>
            </a:r>
            <a:endParaRPr b="1" sz="13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74bd5f006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74bd5f006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74bd5f006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74bd5f006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74bd5f006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74bd5f006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Movendo comportamento incompatível da superclasse para subclasses irmãs”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37d29e68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d37d29e6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74bd5f006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74bd5f006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74bd5f006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74bd5f006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74bd5f006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74bd5f006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74bd5f006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74bd5f006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Respeitar os tres primeiros </a:t>
            </a:r>
            <a:r>
              <a:rPr lang="pt-BR"/>
              <a:t>princípios</a:t>
            </a:r>
            <a:r>
              <a:rPr lang="pt-BR"/>
              <a:t> mas especializado para interfaces.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74bd5f006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74bd5f006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74bd5f0066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74bd5f0066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74bd5f0066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74bd5f0066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74bd5f0066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74bd5f0066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74bd5f0066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74bd5f0066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74bd5f0066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74bd5f0066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748972e25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748972e25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O termo “SOLID” em si foi cunhado por Michael Feathers para facilitar a memorização.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</a:rPr>
              <a:t>O </a:t>
            </a:r>
            <a:r>
              <a:rPr b="1" lang="pt-BR" sz="2100">
                <a:solidFill>
                  <a:schemeClr val="dk1"/>
                </a:solidFill>
              </a:rPr>
              <a:t>primeiro livro</a:t>
            </a:r>
            <a:r>
              <a:rPr lang="pt-BR" sz="2100">
                <a:solidFill>
                  <a:schemeClr val="dk1"/>
                </a:solidFill>
              </a:rPr>
              <a:t> a explicar de forma mais completa os princípios hoje conhecidos como SOLID foi </a:t>
            </a:r>
            <a:r>
              <a:rPr b="1" lang="pt-BR" sz="2100">
                <a:solidFill>
                  <a:schemeClr val="dk1"/>
                </a:solidFill>
              </a:rPr>
              <a:t>"Agile Software Development, Principles, Patterns, and Practices"</a:t>
            </a:r>
            <a:r>
              <a:rPr lang="pt-BR" sz="2100">
                <a:solidFill>
                  <a:schemeClr val="dk1"/>
                </a:solidFill>
              </a:rPr>
              <a:t> (2002), embora o termo SOLID tenha sido criado pouco depois, em artigos e apresentações.</a:t>
            </a:r>
            <a:endParaRPr sz="21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74bd5f0066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74bd5f0066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Respeitar os tres primeiros princípios mas especializado para interfaces.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74bd5f0066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74bd5f0066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74bd5f0066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74bd5f0066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74bd5f0066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74bd5f0066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74bd5f006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74bd5f006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748972e25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748972e25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48972e250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48972e25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48972e25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48972e25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macete é colocar o nome da função tudo o que ela </a:t>
            </a:r>
            <a:r>
              <a:rPr lang="pt-BR"/>
              <a:t>está</a:t>
            </a:r>
            <a:r>
              <a:rPr lang="pt-BR"/>
              <a:t> fazendo. Se tiver dificuldade então é porque está ferindo o SRP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74bd5f006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74bd5f006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748972e250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748972e25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n" type="title">
  <p:cSld name="TITLE">
    <p:bg>
      <p:bgPr>
        <a:solidFill>
          <a:srgbClr val="00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701" y="4585700"/>
            <a:ext cx="1022549" cy="31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n" type="title">
  <p:cSld name="TITLE">
    <p:bg>
      <p:bgPr>
        <a:solidFill>
          <a:srgbClr val="00000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701" y="4585700"/>
            <a:ext cx="1022550" cy="312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11700" y="1389600"/>
            <a:ext cx="50094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50094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hyperlink" Target="https://medium.com/backticks-tildes/the-s-o-l-i-d-principles-in-pictures-b34ce2f1e898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hyperlink" Target="https://medium.com/backticks-tildes/the-s-o-l-i-d-principles-in-pictures-b34ce2f1e898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dium.com/backticks-tildes/the-s-o-l-i-d-principles-in-pictures-b34ce2f1e898" TargetMode="External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hyperlink" Target="https://medium.com/backticks-tildes/the-s-o-l-i-d-principles-in-pictures-b34ce2f1e898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www.objectmentor.com/resources/articles/dip.pd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hyperlink" Target="https://medium.com/backticks-tildes/the-s-o-l-i-d-principles-in-pictures-b34ce2f1e898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5000">
                <a:latin typeface="Roboto"/>
                <a:ea typeface="Roboto"/>
                <a:cs typeface="Roboto"/>
                <a:sym typeface="Roboto"/>
              </a:rPr>
              <a:t>Princípios S.O.L.I.D</a:t>
            </a:r>
            <a:endParaRPr b="1" sz="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5"/>
          <p:cNvSpPr txBox="1"/>
          <p:nvPr>
            <p:ph idx="4294967295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3"/>
              <a:buFont typeface="Arial"/>
              <a:buNone/>
            </a:pPr>
            <a:r>
              <a:rPr lang="pt-BR" sz="2203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Matheus Barbosa</a:t>
            </a:r>
            <a:endParaRPr sz="2203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13"/>
              <a:buNone/>
            </a:pPr>
            <a:r>
              <a:rPr lang="pt-BR" sz="2203">
                <a:latin typeface="Roboto Medium"/>
                <a:ea typeface="Roboto Medium"/>
                <a:cs typeface="Roboto Medium"/>
                <a:sym typeface="Roboto Medium"/>
              </a:rPr>
              <a:t>matheus.barbosa@dcx.ufpb.br</a:t>
            </a:r>
            <a:endParaRPr sz="229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" name="Google Shape;1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050" y="4325588"/>
            <a:ext cx="373250" cy="53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3354" y="4282325"/>
            <a:ext cx="496825" cy="62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4"/>
          <p:cNvPicPr preferRelativeResize="0"/>
          <p:nvPr/>
        </p:nvPicPr>
        <p:blipFill rotWithShape="1">
          <a:blip r:embed="rId3">
            <a:alphaModFix/>
          </a:blip>
          <a:srcRect b="-1249" l="0" r="0" t="1250"/>
          <a:stretch/>
        </p:blipFill>
        <p:spPr>
          <a:xfrm>
            <a:off x="64114" y="-154450"/>
            <a:ext cx="9015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4"/>
          <p:cNvSpPr txBox="1"/>
          <p:nvPr>
            <p:ph idx="1" type="body"/>
          </p:nvPr>
        </p:nvSpPr>
        <p:spPr>
          <a:xfrm>
            <a:off x="0" y="4826850"/>
            <a:ext cx="9144000" cy="3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https://medium.com/backticks-tildes/the-s-o-l-i-d-principles-in-pictures-b34ce2f1e898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5"/>
          <p:cNvPicPr preferRelativeResize="0"/>
          <p:nvPr/>
        </p:nvPicPr>
        <p:blipFill rotWithShape="1">
          <a:blip r:embed="rId3">
            <a:alphaModFix/>
          </a:blip>
          <a:srcRect b="16100" l="3640" r="60026" t="18023"/>
          <a:stretch/>
        </p:blipFill>
        <p:spPr>
          <a:xfrm>
            <a:off x="238025" y="751050"/>
            <a:ext cx="3570452" cy="36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5"/>
          <p:cNvPicPr preferRelativeResize="0"/>
          <p:nvPr/>
        </p:nvPicPr>
        <p:blipFill rotWithShape="1">
          <a:blip r:embed="rId4">
            <a:alphaModFix/>
          </a:blip>
          <a:srcRect b="33297" l="3489" r="68391" t="36801"/>
          <a:stretch/>
        </p:blipFill>
        <p:spPr>
          <a:xfrm>
            <a:off x="4131675" y="2903166"/>
            <a:ext cx="3166828" cy="189415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5"/>
          <p:cNvSpPr/>
          <p:nvPr/>
        </p:nvSpPr>
        <p:spPr>
          <a:xfrm>
            <a:off x="7431875" y="891275"/>
            <a:ext cx="1651800" cy="813300"/>
          </a:xfrm>
          <a:prstGeom prst="wedgeEllipseCallout">
            <a:avLst>
              <a:gd fmla="val -137332" name="adj1"/>
              <a:gd fmla="val -22731" name="adj2"/>
            </a:avLst>
          </a:prstGeom>
          <a:solidFill>
            <a:schemeClr val="dk1"/>
          </a:solidFill>
          <a:ln cap="flat" cmpd="sng" w="10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68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Aberto para extensão</a:t>
            </a:r>
            <a:endParaRPr b="1" sz="1468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35"/>
          <p:cNvSpPr/>
          <p:nvPr/>
        </p:nvSpPr>
        <p:spPr>
          <a:xfrm>
            <a:off x="7324375" y="3061750"/>
            <a:ext cx="1759200" cy="1145700"/>
          </a:xfrm>
          <a:prstGeom prst="wedgeEllipseCallout">
            <a:avLst>
              <a:gd fmla="val -84709" name="adj1"/>
              <a:gd fmla="val 38254" name="adj2"/>
            </a:avLst>
          </a:prstGeom>
          <a:solidFill>
            <a:schemeClr val="dk1"/>
          </a:solidFill>
          <a:ln cap="flat" cmpd="sng" w="10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68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fechado para modificação</a:t>
            </a:r>
            <a:endParaRPr b="1" sz="1468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3" name="Google Shape;173;p35"/>
          <p:cNvGrpSpPr/>
          <p:nvPr/>
        </p:nvGrpSpPr>
        <p:grpSpPr>
          <a:xfrm>
            <a:off x="4105800" y="346175"/>
            <a:ext cx="3218575" cy="2417550"/>
            <a:chOff x="4105800" y="346175"/>
            <a:chExt cx="3218575" cy="2417550"/>
          </a:xfrm>
        </p:grpSpPr>
        <p:pic>
          <p:nvPicPr>
            <p:cNvPr id="174" name="Google Shape;174;p35"/>
            <p:cNvPicPr preferRelativeResize="0"/>
            <p:nvPr/>
          </p:nvPicPr>
          <p:blipFill rotWithShape="1">
            <a:blip r:embed="rId5">
              <a:alphaModFix/>
            </a:blip>
            <a:srcRect b="18044" l="3601" r="52423" t="23235"/>
            <a:stretch/>
          </p:blipFill>
          <p:spPr>
            <a:xfrm>
              <a:off x="4105800" y="346175"/>
              <a:ext cx="3218575" cy="2417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35"/>
            <p:cNvSpPr/>
            <p:nvPr/>
          </p:nvSpPr>
          <p:spPr>
            <a:xfrm>
              <a:off x="5632925" y="891275"/>
              <a:ext cx="548400" cy="196800"/>
            </a:xfrm>
            <a:prstGeom prst="rect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5"/>
            <p:cNvSpPr/>
            <p:nvPr/>
          </p:nvSpPr>
          <p:spPr>
            <a:xfrm>
              <a:off x="4801100" y="1704575"/>
              <a:ext cx="2126400" cy="15390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5"/>
            <p:cNvSpPr/>
            <p:nvPr/>
          </p:nvSpPr>
          <p:spPr>
            <a:xfrm>
              <a:off x="4512175" y="1088075"/>
              <a:ext cx="1002600" cy="15390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6"/>
          <p:cNvSpPr txBox="1"/>
          <p:nvPr>
            <p:ph type="title"/>
          </p:nvPr>
        </p:nvSpPr>
        <p:spPr>
          <a:xfrm>
            <a:off x="311700" y="445025"/>
            <a:ext cx="302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Extensão exige modificação: sem uso de subtipos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36"/>
          <p:cNvSpPr/>
          <p:nvPr/>
        </p:nvSpPr>
        <p:spPr>
          <a:xfrm>
            <a:off x="592100" y="2497100"/>
            <a:ext cx="2634900" cy="1555800"/>
          </a:xfrm>
          <a:prstGeom prst="wedgeEllipseCallout">
            <a:avLst>
              <a:gd fmla="val 111695" name="adj1"/>
              <a:gd fmla="val -360" name="adj2"/>
            </a:avLst>
          </a:prstGeom>
          <a:solidFill>
            <a:schemeClr val="dk1"/>
          </a:solidFill>
          <a:ln cap="flat" cmpd="sng" w="10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Lidar com um novo tipo de conta exige uma nova condicional</a:t>
            </a:r>
            <a:endParaRPr b="1" sz="16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/>
          <p:cNvSpPr txBox="1"/>
          <p:nvPr>
            <p:ph idx="1" type="body"/>
          </p:nvPr>
        </p:nvSpPr>
        <p:spPr>
          <a:xfrm>
            <a:off x="311700" y="1155450"/>
            <a:ext cx="8520600" cy="18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S.O.</a:t>
            </a:r>
            <a:r>
              <a:rPr b="1" lang="pt-BR" sz="10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b="1" lang="pt-BR" sz="10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.I.D</a:t>
            </a:r>
            <a:endParaRPr sz="10000">
              <a:solidFill>
                <a:srgbClr val="434343"/>
              </a:solidFill>
            </a:endParaRPr>
          </a:p>
        </p:txBody>
      </p:sp>
      <p:sp>
        <p:nvSpPr>
          <p:cNvPr id="190" name="Google Shape;190;p37"/>
          <p:cNvSpPr txBox="1"/>
          <p:nvPr/>
        </p:nvSpPr>
        <p:spPr>
          <a:xfrm>
            <a:off x="311700" y="2976150"/>
            <a:ext cx="85206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Liskov Substitution Principle 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(Princípio da substituição de Liskov)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LSP (Princípio da substituição de Liskov)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38"/>
          <p:cNvSpPr txBox="1"/>
          <p:nvPr>
            <p:ph idx="1" type="body"/>
          </p:nvPr>
        </p:nvSpPr>
        <p:spPr>
          <a:xfrm>
            <a:off x="311700" y="1193025"/>
            <a:ext cx="8520600" cy="30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Objetos de </a:t>
            </a:r>
            <a:r>
              <a:rPr lang="pt-BR" sz="46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subclasses </a:t>
            </a:r>
            <a:r>
              <a:rPr lang="pt-BR" sz="4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devem se comportar como os de </a:t>
            </a:r>
            <a:r>
              <a:rPr lang="pt-BR" sz="46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superclasses </a:t>
            </a:r>
            <a:r>
              <a:rPr lang="pt-BR" sz="4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 usados através dos métodos da superclasse</a:t>
            </a:r>
            <a:endParaRPr sz="4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815" y="0"/>
            <a:ext cx="573236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9"/>
          <p:cNvSpPr txBox="1"/>
          <p:nvPr>
            <p:ph idx="1" type="body"/>
          </p:nvPr>
        </p:nvSpPr>
        <p:spPr>
          <a:xfrm>
            <a:off x="7242675" y="4447100"/>
            <a:ext cx="1901400" cy="6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https://medium.com/backticks-tildes/the-s-o-l-i-d-principles-in-pictures-b34ce2f1e898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0"/>
          <p:cNvPicPr preferRelativeResize="0"/>
          <p:nvPr/>
        </p:nvPicPr>
        <p:blipFill rotWithShape="1">
          <a:blip r:embed="rId3">
            <a:alphaModFix/>
          </a:blip>
          <a:srcRect b="4861" l="4704" r="43366" t="6107"/>
          <a:stretch/>
        </p:blipFill>
        <p:spPr>
          <a:xfrm>
            <a:off x="278550" y="368100"/>
            <a:ext cx="3806746" cy="367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0"/>
          <p:cNvPicPr preferRelativeResize="0"/>
          <p:nvPr/>
        </p:nvPicPr>
        <p:blipFill rotWithShape="1">
          <a:blip r:embed="rId4">
            <a:alphaModFix/>
          </a:blip>
          <a:srcRect b="33603" l="5025" r="35429" t="7638"/>
          <a:stretch/>
        </p:blipFill>
        <p:spPr>
          <a:xfrm>
            <a:off x="5123625" y="2238850"/>
            <a:ext cx="3332823" cy="18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0"/>
          <p:cNvSpPr/>
          <p:nvPr/>
        </p:nvSpPr>
        <p:spPr>
          <a:xfrm>
            <a:off x="7492200" y="4039175"/>
            <a:ext cx="1651800" cy="813300"/>
          </a:xfrm>
          <a:prstGeom prst="wedgeEllipseCallout">
            <a:avLst>
              <a:gd fmla="val -104254" name="adj1"/>
              <a:gd fmla="val -128286" name="adj2"/>
            </a:avLst>
          </a:prstGeom>
          <a:solidFill>
            <a:schemeClr val="dk1"/>
          </a:solidFill>
          <a:ln cap="flat" cmpd="sng" w="10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68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Quebra LSP</a:t>
            </a:r>
            <a:endParaRPr b="1" sz="1468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40"/>
          <p:cNvSpPr/>
          <p:nvPr/>
        </p:nvSpPr>
        <p:spPr>
          <a:xfrm>
            <a:off x="5829975" y="407900"/>
            <a:ext cx="2895000" cy="1512900"/>
          </a:xfrm>
          <a:prstGeom prst="wedgeEllipseCallout">
            <a:avLst>
              <a:gd fmla="val -31251" name="adj1"/>
              <a:gd fmla="val 85142" name="adj2"/>
            </a:avLst>
          </a:prstGeom>
          <a:solidFill>
            <a:schemeClr val="dk1"/>
          </a:solidFill>
          <a:ln cap="flat" cmpd="sng" w="10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clientes podem observar que objetos desta classe se comportam de forma diferente dos objetos de sua superclasse</a:t>
            </a:r>
            <a:endParaRPr b="1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40"/>
          <p:cNvSpPr/>
          <p:nvPr/>
        </p:nvSpPr>
        <p:spPr>
          <a:xfrm>
            <a:off x="2387725" y="3949775"/>
            <a:ext cx="2938200" cy="984900"/>
          </a:xfrm>
          <a:prstGeom prst="wedgeEllipseCallout">
            <a:avLst>
              <a:gd fmla="val 61737" name="adj1"/>
              <a:gd fmla="val -148100" name="adj2"/>
            </a:avLst>
          </a:prstGeom>
          <a:solidFill>
            <a:schemeClr val="dk1"/>
          </a:solidFill>
          <a:ln cap="flat" cmpd="sng" w="10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chame </a:t>
            </a:r>
            <a:r>
              <a:rPr b="1" lang="pt-BR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debitar</a:t>
            </a:r>
            <a:r>
              <a:rPr b="1"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, depois imprima o saldo e você pode observar a diferença</a:t>
            </a:r>
            <a:endParaRPr b="1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/>
          <p:nvPr>
            <p:ph type="title"/>
          </p:nvPr>
        </p:nvSpPr>
        <p:spPr>
          <a:xfrm>
            <a:off x="311700" y="353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Evita-se qualquer raciocínio equivocado baseado em métodos abstratos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" name="Google Shape;217;p41"/>
          <p:cNvPicPr preferRelativeResize="0"/>
          <p:nvPr/>
        </p:nvPicPr>
        <p:blipFill rotWithShape="1">
          <a:blip r:embed="rId3">
            <a:alphaModFix/>
          </a:blip>
          <a:srcRect b="35604" l="4529" r="36498" t="7383"/>
          <a:stretch/>
        </p:blipFill>
        <p:spPr>
          <a:xfrm>
            <a:off x="311700" y="1325362"/>
            <a:ext cx="4005873" cy="217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1"/>
          <p:cNvPicPr preferRelativeResize="0"/>
          <p:nvPr/>
        </p:nvPicPr>
        <p:blipFill rotWithShape="1">
          <a:blip r:embed="rId4">
            <a:alphaModFix/>
          </a:blip>
          <a:srcRect b="40807" l="4819" r="55055" t="7536"/>
          <a:stretch/>
        </p:blipFill>
        <p:spPr>
          <a:xfrm>
            <a:off x="5606725" y="1246700"/>
            <a:ext cx="3225574" cy="233574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1"/>
          <p:cNvSpPr/>
          <p:nvPr/>
        </p:nvSpPr>
        <p:spPr>
          <a:xfrm>
            <a:off x="4381200" y="1945675"/>
            <a:ext cx="1161900" cy="93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1"/>
          <p:cNvSpPr/>
          <p:nvPr/>
        </p:nvSpPr>
        <p:spPr>
          <a:xfrm>
            <a:off x="2933900" y="3630600"/>
            <a:ext cx="3174600" cy="1303500"/>
          </a:xfrm>
          <a:prstGeom prst="wedgeEllipseCallout">
            <a:avLst>
              <a:gd fmla="val -52604" name="adj1"/>
              <a:gd fmla="val -91916" name="adj2"/>
            </a:avLst>
          </a:prstGeom>
          <a:solidFill>
            <a:schemeClr val="dk1"/>
          </a:solidFill>
          <a:ln cap="flat" cmpd="sng" w="10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a declaração de método abstrato especifica que não podemos esperar um comportamento de método específico</a:t>
            </a:r>
            <a:endParaRPr b="1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1"/>
          <p:cNvSpPr/>
          <p:nvPr/>
        </p:nvSpPr>
        <p:spPr>
          <a:xfrm>
            <a:off x="4135050" y="1813000"/>
            <a:ext cx="1161900" cy="1251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Quebrar o LSP reduz a extensibilidade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Google Shape;227;p42"/>
          <p:cNvPicPr preferRelativeResize="0"/>
          <p:nvPr/>
        </p:nvPicPr>
        <p:blipFill rotWithShape="1">
          <a:blip r:embed="rId3">
            <a:alphaModFix/>
          </a:blip>
          <a:srcRect b="35604" l="4529" r="36498" t="7383"/>
          <a:stretch/>
        </p:blipFill>
        <p:spPr>
          <a:xfrm>
            <a:off x="311700" y="1096387"/>
            <a:ext cx="4005873" cy="217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2"/>
          <p:cNvPicPr preferRelativeResize="0"/>
          <p:nvPr/>
        </p:nvPicPr>
        <p:blipFill rotWithShape="1">
          <a:blip r:embed="rId4">
            <a:alphaModFix/>
          </a:blip>
          <a:srcRect b="40807" l="4819" r="55055" t="7536"/>
          <a:stretch/>
        </p:blipFill>
        <p:spPr>
          <a:xfrm>
            <a:off x="5606725" y="1017725"/>
            <a:ext cx="3225574" cy="233574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2"/>
          <p:cNvSpPr/>
          <p:nvPr/>
        </p:nvSpPr>
        <p:spPr>
          <a:xfrm>
            <a:off x="4381200" y="1716700"/>
            <a:ext cx="1161900" cy="93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2"/>
          <p:cNvSpPr/>
          <p:nvPr/>
        </p:nvSpPr>
        <p:spPr>
          <a:xfrm>
            <a:off x="1085875" y="3274825"/>
            <a:ext cx="2895000" cy="1512900"/>
          </a:xfrm>
          <a:prstGeom prst="wedgeEllipseCallout">
            <a:avLst>
              <a:gd fmla="val 74274" name="adj1"/>
              <a:gd fmla="val -87273" name="adj2"/>
            </a:avLst>
          </a:prstGeom>
          <a:solidFill>
            <a:schemeClr val="dk1"/>
          </a:solidFill>
          <a:ln cap="flat" cmpd="sng" w="10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Seguro, modificação que preserva o comportamento, baseada apenas no código de </a:t>
            </a:r>
            <a:r>
              <a:rPr b="1" lang="pt-BR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Conta</a:t>
            </a:r>
            <a:r>
              <a:rPr b="1"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, se o LSP for seguido</a:t>
            </a:r>
            <a:endParaRPr b="1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42"/>
          <p:cNvSpPr/>
          <p:nvPr/>
        </p:nvSpPr>
        <p:spPr>
          <a:xfrm>
            <a:off x="4433275" y="3415125"/>
            <a:ext cx="4062600" cy="1512900"/>
          </a:xfrm>
          <a:prstGeom prst="wedgeEllipseCallout">
            <a:avLst>
              <a:gd fmla="val -39369" name="adj1"/>
              <a:gd fmla="val -93347" name="adj2"/>
            </a:avLst>
          </a:prstGeom>
          <a:solidFill>
            <a:schemeClr val="dk1"/>
          </a:solidFill>
          <a:ln cap="flat" cmpd="sng" w="10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Possivelmente inseguro, modificação que não preserva o comportamento,  se o LSP não for seguido (demanda análise de todas as subclasses de Conta)</a:t>
            </a:r>
            <a:endParaRPr b="1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42"/>
          <p:cNvSpPr/>
          <p:nvPr/>
        </p:nvSpPr>
        <p:spPr>
          <a:xfrm>
            <a:off x="4251350" y="1697850"/>
            <a:ext cx="873900" cy="8739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Respeitando o LSP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p43"/>
          <p:cNvPicPr preferRelativeResize="0"/>
          <p:nvPr/>
        </p:nvPicPr>
        <p:blipFill rotWithShape="1">
          <a:blip r:embed="rId3">
            <a:alphaModFix/>
          </a:blip>
          <a:srcRect b="9356" l="6066" r="46091" t="8210"/>
          <a:stretch/>
        </p:blipFill>
        <p:spPr>
          <a:xfrm>
            <a:off x="2885825" y="1065125"/>
            <a:ext cx="3249951" cy="314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3"/>
          <p:cNvPicPr preferRelativeResize="0"/>
          <p:nvPr/>
        </p:nvPicPr>
        <p:blipFill rotWithShape="1">
          <a:blip r:embed="rId4">
            <a:alphaModFix/>
          </a:blip>
          <a:srcRect b="35174" l="5798" r="46117" t="9248"/>
          <a:stretch/>
        </p:blipFill>
        <p:spPr>
          <a:xfrm>
            <a:off x="0" y="3104325"/>
            <a:ext cx="3136701" cy="20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3"/>
          <p:cNvPicPr preferRelativeResize="0"/>
          <p:nvPr/>
        </p:nvPicPr>
        <p:blipFill rotWithShape="1">
          <a:blip r:embed="rId5">
            <a:alphaModFix/>
          </a:blip>
          <a:srcRect b="36543" l="5329" r="46484" t="8766"/>
          <a:stretch/>
        </p:blipFill>
        <p:spPr>
          <a:xfrm>
            <a:off x="6007300" y="3122628"/>
            <a:ext cx="3136701" cy="200257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3"/>
          <p:cNvSpPr/>
          <p:nvPr/>
        </p:nvSpPr>
        <p:spPr>
          <a:xfrm>
            <a:off x="5088875" y="36425"/>
            <a:ext cx="4055130" cy="2535300"/>
          </a:xfrm>
          <a:prstGeom prst="irregularSeal1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Movendo comportamento incompatível da superclasse para subclasses irmãs</a:t>
            </a:r>
            <a:endParaRPr b="1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43"/>
          <p:cNvSpPr/>
          <p:nvPr/>
        </p:nvSpPr>
        <p:spPr>
          <a:xfrm>
            <a:off x="2967750" y="1574050"/>
            <a:ext cx="773700" cy="2466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ingle Responsibility Principle (Princípio da responsabilidade única)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pen-Closed Principle (Princípio Aberto-Fechado)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iskov Substitution Principle (Princípio da substituição de Liskov)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nterface Segregation Principle (Princípio da Segregação da Interface)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ependency Inversion Principle (Princípio da inversão da dependência)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LSP não impede subclasses adicionem métodos, campos e comportamentos extras.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" name="Google Shape;248;p44"/>
          <p:cNvPicPr preferRelativeResize="0"/>
          <p:nvPr/>
        </p:nvPicPr>
        <p:blipFill rotWithShape="1">
          <a:blip r:embed="rId3">
            <a:alphaModFix/>
          </a:blip>
          <a:srcRect b="16100" l="3640" r="60026" t="18023"/>
          <a:stretch/>
        </p:blipFill>
        <p:spPr>
          <a:xfrm>
            <a:off x="311700" y="1450675"/>
            <a:ext cx="3057449" cy="311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4"/>
          <p:cNvPicPr preferRelativeResize="0"/>
          <p:nvPr/>
        </p:nvPicPr>
        <p:blipFill rotWithShape="1">
          <a:blip r:embed="rId4">
            <a:alphaModFix/>
          </a:blip>
          <a:srcRect b="18044" l="3601" r="52423" t="23235"/>
          <a:stretch/>
        </p:blipFill>
        <p:spPr>
          <a:xfrm>
            <a:off x="5571450" y="1362975"/>
            <a:ext cx="3218575" cy="241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4"/>
          <p:cNvSpPr/>
          <p:nvPr/>
        </p:nvSpPr>
        <p:spPr>
          <a:xfrm>
            <a:off x="7419375" y="3065100"/>
            <a:ext cx="1651800" cy="813300"/>
          </a:xfrm>
          <a:prstGeom prst="wedgeEllipseCallout">
            <a:avLst>
              <a:gd fmla="val -74249" name="adj1"/>
              <a:gd fmla="val -67567" name="adj2"/>
            </a:avLst>
          </a:prstGeom>
          <a:solidFill>
            <a:schemeClr val="dk1"/>
          </a:solidFill>
          <a:ln cap="flat" cmpd="sng" w="10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68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Satisfaz </a:t>
            </a:r>
            <a:r>
              <a:rPr b="1" lang="pt-BR" sz="1468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LSP</a:t>
            </a:r>
            <a:endParaRPr b="1" sz="1468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44"/>
          <p:cNvSpPr/>
          <p:nvPr/>
        </p:nvSpPr>
        <p:spPr>
          <a:xfrm>
            <a:off x="4788450" y="3630600"/>
            <a:ext cx="3545100" cy="1412700"/>
          </a:xfrm>
          <a:prstGeom prst="wedgeEllipseCallout">
            <a:avLst>
              <a:gd fmla="val 1872" name="adj1"/>
              <a:gd fmla="val -89000" name="adj2"/>
            </a:avLst>
          </a:prstGeom>
          <a:solidFill>
            <a:schemeClr val="dk1"/>
          </a:solidFill>
          <a:ln cap="flat" cmpd="sng" w="10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os clientes só podem </a:t>
            </a:r>
            <a:r>
              <a:rPr b="1" lang="pt-BR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observar </a:t>
            </a:r>
            <a:r>
              <a:rPr b="1"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que os objetos desta classe se comportam de maneira diferente dos objetos de sua superclasse ao receber </a:t>
            </a:r>
            <a:r>
              <a:rPr b="1" lang="pt-BR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bônus</a:t>
            </a:r>
            <a:endParaRPr b="1"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2" name="Google Shape;252;p44"/>
          <p:cNvSpPr/>
          <p:nvPr/>
        </p:nvSpPr>
        <p:spPr>
          <a:xfrm>
            <a:off x="3168025" y="2465700"/>
            <a:ext cx="2248500" cy="1476000"/>
          </a:xfrm>
          <a:prstGeom prst="wedgeEllipseCallout">
            <a:avLst>
              <a:gd fmla="val 69825" name="adj1"/>
              <a:gd fmla="val -39254" name="adj2"/>
            </a:avLst>
          </a:prstGeom>
          <a:solidFill>
            <a:schemeClr val="dk1"/>
          </a:solidFill>
          <a:ln cap="flat" cmpd="sng" w="10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Chame </a:t>
            </a:r>
            <a:r>
              <a:rPr b="1" lang="pt-BR">
                <a:solidFill>
                  <a:srgbClr val="FF9900"/>
                </a:solidFill>
                <a:latin typeface="Roboto Mono"/>
                <a:ea typeface="Roboto Mono"/>
                <a:cs typeface="Roboto Mono"/>
                <a:sym typeface="Roboto Mono"/>
              </a:rPr>
              <a:t>creditar</a:t>
            </a:r>
            <a:r>
              <a:rPr b="1"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, imprima o saldo e você não perceberá a diferença</a:t>
            </a:r>
            <a:endParaRPr b="1"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idx="1" type="body"/>
          </p:nvPr>
        </p:nvSpPr>
        <p:spPr>
          <a:xfrm>
            <a:off x="311700" y="1155450"/>
            <a:ext cx="8520600" cy="18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S.O.L.</a:t>
            </a:r>
            <a:r>
              <a:rPr b="1" lang="pt-BR" sz="10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pt-BR" sz="10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.D</a:t>
            </a:r>
            <a:endParaRPr sz="10000">
              <a:solidFill>
                <a:srgbClr val="434343"/>
              </a:solidFill>
            </a:endParaRPr>
          </a:p>
        </p:txBody>
      </p:sp>
      <p:sp>
        <p:nvSpPr>
          <p:cNvPr id="258" name="Google Shape;258;p45"/>
          <p:cNvSpPr txBox="1"/>
          <p:nvPr/>
        </p:nvSpPr>
        <p:spPr>
          <a:xfrm>
            <a:off x="311700" y="2976150"/>
            <a:ext cx="85206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Interface Segregation Principle 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(Princípio da Segregação da Interface)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ISP (Princípio da Segregação da Interface)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46"/>
          <p:cNvSpPr txBox="1"/>
          <p:nvPr>
            <p:ph idx="1" type="body"/>
          </p:nvPr>
        </p:nvSpPr>
        <p:spPr>
          <a:xfrm>
            <a:off x="311700" y="1193025"/>
            <a:ext cx="8520600" cy="30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 clientes não devem ser forçados a </a:t>
            </a:r>
            <a:r>
              <a:rPr lang="pt-BR" sz="46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depender </a:t>
            </a:r>
            <a:r>
              <a:rPr lang="pt-BR" sz="4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 métodos que </a:t>
            </a:r>
            <a:r>
              <a:rPr lang="pt-BR" sz="46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não usam</a:t>
            </a:r>
            <a:r>
              <a:rPr lang="pt-BR" sz="4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4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 txBox="1"/>
          <p:nvPr>
            <p:ph idx="1" type="body"/>
          </p:nvPr>
        </p:nvSpPr>
        <p:spPr>
          <a:xfrm>
            <a:off x="3605000" y="4815775"/>
            <a:ext cx="5539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https://medium.com/backticks-tildes/the-s-o-l-i-d-principles-in-pictures-b34ce2f1e898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" name="Google Shape;27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1288"/>
            <a:ext cx="9144003" cy="4580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41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Interfaces d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iferentes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 para diferentes demandas do clientes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48" title="Mermaid Chart - Create complex, visual diagrams with text. A smarter way of creating diagrams.-2025-08-14-03385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2000"/>
            <a:ext cx="3384325" cy="262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8" title="Mermaid Chart - Create complex, visual diagrams with text. A smarter way of creating diagrams.-2025-08-14-0341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6675" y="1593125"/>
            <a:ext cx="3468375" cy="338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48"/>
          <p:cNvCxnSpPr/>
          <p:nvPr/>
        </p:nvCxnSpPr>
        <p:spPr>
          <a:xfrm flipH="1" rot="-5400000">
            <a:off x="3283450" y="2227350"/>
            <a:ext cx="1161600" cy="2958900"/>
          </a:xfrm>
          <a:prstGeom prst="curvedConnector2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48"/>
          <p:cNvSpPr/>
          <p:nvPr/>
        </p:nvSpPr>
        <p:spPr>
          <a:xfrm flipH="1">
            <a:off x="1044075" y="4178525"/>
            <a:ext cx="2788500" cy="892200"/>
          </a:xfrm>
          <a:prstGeom prst="wedgeEllipseCallout">
            <a:avLst>
              <a:gd fmla="val 38146" name="adj1"/>
              <a:gd fmla="val -75510" name="adj2"/>
            </a:avLst>
          </a:prstGeom>
          <a:solidFill>
            <a:schemeClr val="dk1"/>
          </a:solidFill>
          <a:ln cap="flat" cmpd="sng" w="10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Cada cliente usa um conjunto diferente de métodos fornecidos.</a:t>
            </a:r>
            <a:endParaRPr b="1"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Violação do ISP: O Risco de Interfaces Genéricas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9"/>
          <p:cNvPicPr preferRelativeResize="0"/>
          <p:nvPr/>
        </p:nvPicPr>
        <p:blipFill rotWithShape="1">
          <a:blip r:embed="rId3">
            <a:alphaModFix/>
          </a:blip>
          <a:srcRect b="46727" l="5078" r="46735" t="11503"/>
          <a:stretch/>
        </p:blipFill>
        <p:spPr>
          <a:xfrm>
            <a:off x="311700" y="1152475"/>
            <a:ext cx="4406124" cy="214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 rotWithShape="1">
          <a:blip r:embed="rId4">
            <a:alphaModFix/>
          </a:blip>
          <a:srcRect b="12696" l="4206" r="46012" t="10309"/>
          <a:stretch/>
        </p:blipFill>
        <p:spPr>
          <a:xfrm>
            <a:off x="4958514" y="1108750"/>
            <a:ext cx="3873787" cy="337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Aplicando a ISP: A Vantagem de Interfaces Específicas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3" name="Google Shape;293;p50"/>
          <p:cNvPicPr preferRelativeResize="0"/>
          <p:nvPr/>
        </p:nvPicPr>
        <p:blipFill rotWithShape="1">
          <a:blip r:embed="rId3">
            <a:alphaModFix/>
          </a:blip>
          <a:srcRect b="52962" l="5403" r="69110" t="11196"/>
          <a:stretch/>
        </p:blipFill>
        <p:spPr>
          <a:xfrm>
            <a:off x="789725" y="1292700"/>
            <a:ext cx="2132500" cy="168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0"/>
          <p:cNvPicPr preferRelativeResize="0"/>
          <p:nvPr/>
        </p:nvPicPr>
        <p:blipFill rotWithShape="1">
          <a:blip r:embed="rId4">
            <a:alphaModFix/>
          </a:blip>
          <a:srcRect b="13840" l="4558" r="47456" t="10897"/>
          <a:stretch/>
        </p:blipFill>
        <p:spPr>
          <a:xfrm>
            <a:off x="4752075" y="1292700"/>
            <a:ext cx="3896325" cy="34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0"/>
          <p:cNvPicPr preferRelativeResize="0"/>
          <p:nvPr/>
        </p:nvPicPr>
        <p:blipFill rotWithShape="1">
          <a:blip r:embed="rId5">
            <a:alphaModFix/>
          </a:blip>
          <a:srcRect b="49606" l="4227" r="49465" t="8770"/>
          <a:stretch/>
        </p:blipFill>
        <p:spPr>
          <a:xfrm>
            <a:off x="789725" y="3168025"/>
            <a:ext cx="3078876" cy="15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/>
          <p:nvPr>
            <p:ph idx="1" type="body"/>
          </p:nvPr>
        </p:nvSpPr>
        <p:spPr>
          <a:xfrm>
            <a:off x="311700" y="1155450"/>
            <a:ext cx="8520600" cy="18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S.O.L.I.</a:t>
            </a:r>
            <a:r>
              <a:rPr b="1" lang="pt-BR" sz="10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endParaRPr sz="10000">
              <a:solidFill>
                <a:srgbClr val="FFFFFF"/>
              </a:solidFill>
            </a:endParaRPr>
          </a:p>
        </p:txBody>
      </p:sp>
      <p:sp>
        <p:nvSpPr>
          <p:cNvPr id="301" name="Google Shape;301;p51"/>
          <p:cNvSpPr txBox="1"/>
          <p:nvPr/>
        </p:nvSpPr>
        <p:spPr>
          <a:xfrm>
            <a:off x="311700" y="2976150"/>
            <a:ext cx="85206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Dependency Inversion Principle 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(Princípio da inversão da dependência)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DIP (Princípio da inversão da dependência)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52"/>
          <p:cNvSpPr txBox="1"/>
          <p:nvPr>
            <p:ph idx="1" type="body"/>
          </p:nvPr>
        </p:nvSpPr>
        <p:spPr>
          <a:xfrm>
            <a:off x="311700" y="1193025"/>
            <a:ext cx="8520600" cy="30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 módulo </a:t>
            </a:r>
            <a:r>
              <a:rPr lang="pt-BR" sz="42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não deve depender</a:t>
            </a:r>
            <a:r>
              <a:rPr lang="pt-BR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detalhes de implementação de outro módulo </a:t>
            </a:r>
            <a:r>
              <a:rPr lang="pt-BR" sz="42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diretamente</a:t>
            </a:r>
            <a:r>
              <a:rPr lang="pt-BR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Ambos devem depender da </a:t>
            </a:r>
            <a:r>
              <a:rPr lang="pt-BR" sz="42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abstração</a:t>
            </a:r>
            <a:r>
              <a:rPr lang="pt-BR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 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DIP (Princípio da inversão da dependência)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53"/>
          <p:cNvSpPr txBox="1"/>
          <p:nvPr>
            <p:ph idx="1" type="body"/>
          </p:nvPr>
        </p:nvSpPr>
        <p:spPr>
          <a:xfrm>
            <a:off x="311700" y="1193025"/>
            <a:ext cx="8520600" cy="30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Abstrações não devem depender de detalhes. Detalhes devem depender de abstrações.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idx="1" type="body"/>
          </p:nvPr>
        </p:nvSpPr>
        <p:spPr>
          <a:xfrm>
            <a:off x="311700" y="427450"/>
            <a:ext cx="6053100" cy="41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Criado por Michael Feathers.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divulgação mais ampla veio com livros como "Agile Software Development, Principles, Patterns, and Practices" (2002) de Robert C. Martin, e depois reforçada em "Clean Architecture" (2017).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6" name="Google Shape;1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2100" y="0"/>
            <a:ext cx="2021900" cy="2559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2106" y="2476075"/>
            <a:ext cx="2021895" cy="26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38" y="0"/>
            <a:ext cx="82717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4"/>
          <p:cNvSpPr txBox="1"/>
          <p:nvPr>
            <p:ph idx="1" type="body"/>
          </p:nvPr>
        </p:nvSpPr>
        <p:spPr>
          <a:xfrm>
            <a:off x="3605000" y="4815775"/>
            <a:ext cx="5539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https://medium.com/backticks-tildes/the-s-o-l-i-d-principles-in-pictures-b34ce2f1e898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 txBox="1"/>
          <p:nvPr>
            <p:ph type="title"/>
          </p:nvPr>
        </p:nvSpPr>
        <p:spPr>
          <a:xfrm>
            <a:off x="145650" y="3495638"/>
            <a:ext cx="905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Roboto Mono"/>
                <a:ea typeface="Roboto Mono"/>
                <a:cs typeface="Roboto Mono"/>
                <a:sym typeface="Roboto Mono"/>
              </a:rPr>
              <a:t>Robert C. Martin</a:t>
            </a:r>
            <a:endParaRPr b="1" sz="2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5" name="Google Shape;325;p55"/>
          <p:cNvSpPr txBox="1"/>
          <p:nvPr>
            <p:ph idx="1" type="body"/>
          </p:nvPr>
        </p:nvSpPr>
        <p:spPr>
          <a:xfrm>
            <a:off x="320800" y="1075163"/>
            <a:ext cx="8520600" cy="26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efeito resultante de utilizar </a:t>
            </a:r>
            <a:r>
              <a:rPr lang="pt-BR" sz="42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rigorosamente </a:t>
            </a:r>
            <a:r>
              <a:rPr lang="pt-BR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OCP e LSP pode ser generalizado como DIP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55"/>
          <p:cNvSpPr txBox="1"/>
          <p:nvPr/>
        </p:nvSpPr>
        <p:spPr>
          <a:xfrm>
            <a:off x="0" y="4789500"/>
            <a:ext cx="91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Robert C. Martin. </a:t>
            </a: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Dependency Inversion Principle, 1996. Disponível em: &lt;</a:t>
            </a:r>
            <a:r>
              <a:rPr lang="pt-BR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http://www.objectmentor.com/resources/articles/dip.pdf</a:t>
            </a:r>
            <a:r>
              <a:rPr lang="pt-BR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&gt;.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41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Injeção de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dependência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dependências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 devem ser injetadas em um objeto dependente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2" name="Google Shape;332;p56" title="Mermaid Chart - Create complex, visual diagrams with text. A smarter way of creating diagrams.-2025-08-14-0421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700" y="1492974"/>
            <a:ext cx="3832602" cy="132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6"/>
          <p:cNvPicPr preferRelativeResize="0"/>
          <p:nvPr/>
        </p:nvPicPr>
        <p:blipFill rotWithShape="1">
          <a:blip r:embed="rId4">
            <a:alphaModFix/>
          </a:blip>
          <a:srcRect b="29737" l="5173" r="50459" t="12919"/>
          <a:stretch/>
        </p:blipFill>
        <p:spPr>
          <a:xfrm>
            <a:off x="311700" y="1492975"/>
            <a:ext cx="3832602" cy="278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6"/>
          <p:cNvPicPr preferRelativeResize="0"/>
          <p:nvPr/>
        </p:nvPicPr>
        <p:blipFill rotWithShape="1">
          <a:blip r:embed="rId5">
            <a:alphaModFix/>
          </a:blip>
          <a:srcRect b="51632" l="5104" r="70424" t="11552"/>
          <a:stretch/>
        </p:blipFill>
        <p:spPr>
          <a:xfrm>
            <a:off x="6483600" y="3067900"/>
            <a:ext cx="2237599" cy="189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6"/>
          <p:cNvSpPr/>
          <p:nvPr/>
        </p:nvSpPr>
        <p:spPr>
          <a:xfrm flipH="1">
            <a:off x="3484050" y="3741575"/>
            <a:ext cx="2569800" cy="691800"/>
          </a:xfrm>
          <a:prstGeom prst="wedgeEllipseCallout">
            <a:avLst>
              <a:gd fmla="val 38146" name="adj1"/>
              <a:gd fmla="val -75510" name="adj2"/>
            </a:avLst>
          </a:prstGeom>
          <a:solidFill>
            <a:schemeClr val="dk1"/>
          </a:solidFill>
          <a:ln cap="flat" cmpd="sng" w="10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dependência criada internamente</a:t>
            </a:r>
            <a:endParaRPr b="1"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7"/>
          <p:cNvPicPr preferRelativeResize="0"/>
          <p:nvPr/>
        </p:nvPicPr>
        <p:blipFill rotWithShape="1">
          <a:blip r:embed="rId3">
            <a:alphaModFix/>
          </a:blip>
          <a:srcRect b="46197" l="5474" r="52313" t="12741"/>
          <a:stretch/>
        </p:blipFill>
        <p:spPr>
          <a:xfrm>
            <a:off x="5006925" y="200275"/>
            <a:ext cx="3632323" cy="19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7"/>
          <p:cNvPicPr preferRelativeResize="0"/>
          <p:nvPr/>
        </p:nvPicPr>
        <p:blipFill rotWithShape="1">
          <a:blip r:embed="rId4">
            <a:alphaModFix/>
          </a:blip>
          <a:srcRect b="28315" l="4744" r="48141" t="10515"/>
          <a:stretch/>
        </p:blipFill>
        <p:spPr>
          <a:xfrm>
            <a:off x="5006937" y="2284975"/>
            <a:ext cx="3768873" cy="275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7"/>
          <p:cNvPicPr preferRelativeResize="0"/>
          <p:nvPr/>
        </p:nvPicPr>
        <p:blipFill rotWithShape="1">
          <a:blip r:embed="rId5">
            <a:alphaModFix/>
          </a:blip>
          <a:srcRect b="30834" l="4504" r="50000" t="10654"/>
          <a:stretch/>
        </p:blipFill>
        <p:spPr>
          <a:xfrm>
            <a:off x="282200" y="2348700"/>
            <a:ext cx="3511025" cy="253990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7"/>
          <p:cNvSpPr/>
          <p:nvPr/>
        </p:nvSpPr>
        <p:spPr>
          <a:xfrm flipH="1">
            <a:off x="2209550" y="109250"/>
            <a:ext cx="2569800" cy="691800"/>
          </a:xfrm>
          <a:prstGeom prst="wedgeEllipseCallout">
            <a:avLst>
              <a:gd fmla="val -62399" name="adj1"/>
              <a:gd fmla="val 52642" name="adj2"/>
            </a:avLst>
          </a:prstGeom>
          <a:solidFill>
            <a:schemeClr val="dk1"/>
          </a:solidFill>
          <a:ln cap="flat" cmpd="sng" w="10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Dependência</a:t>
            </a:r>
            <a:r>
              <a:rPr b="1"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 criada externamente</a:t>
            </a:r>
            <a:endParaRPr b="1"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4" name="Google Shape;344;p57"/>
          <p:cNvSpPr/>
          <p:nvPr/>
        </p:nvSpPr>
        <p:spPr>
          <a:xfrm flipH="1">
            <a:off x="871350" y="1028675"/>
            <a:ext cx="2569800" cy="837600"/>
          </a:xfrm>
          <a:prstGeom prst="wedgeEllipseCallout">
            <a:avLst>
              <a:gd fmla="val -119787" name="adj1"/>
              <a:gd fmla="val 151072" name="adj2"/>
            </a:avLst>
          </a:prstGeom>
          <a:solidFill>
            <a:schemeClr val="dk1"/>
          </a:solidFill>
          <a:ln cap="flat" cmpd="sng" w="10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Alterando dependência em tempo de execução</a:t>
            </a:r>
            <a:endParaRPr b="1"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57"/>
          <p:cNvSpPr/>
          <p:nvPr/>
        </p:nvSpPr>
        <p:spPr>
          <a:xfrm flipH="1">
            <a:off x="2209550" y="2526175"/>
            <a:ext cx="2569800" cy="837600"/>
          </a:xfrm>
          <a:prstGeom prst="wedgeEllipseCallout">
            <a:avLst>
              <a:gd fmla="val -66296" name="adj1"/>
              <a:gd fmla="val 158139" name="adj2"/>
            </a:avLst>
          </a:prstGeom>
          <a:solidFill>
            <a:schemeClr val="dk1"/>
          </a:solidFill>
          <a:ln cap="flat" cmpd="sng" w="10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Trabalhando com dependência alternativa</a:t>
            </a:r>
            <a:endParaRPr b="1">
              <a:solidFill>
                <a:srgbClr val="FF99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idx="1" type="body"/>
          </p:nvPr>
        </p:nvSpPr>
        <p:spPr>
          <a:xfrm>
            <a:off x="311700" y="1155450"/>
            <a:ext cx="8520600" cy="18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lang="pt-BR" sz="10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1" lang="pt-BR" sz="10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.O.L.I.D</a:t>
            </a:r>
            <a:endParaRPr sz="10000">
              <a:solidFill>
                <a:srgbClr val="434343"/>
              </a:solidFill>
            </a:endParaRPr>
          </a:p>
        </p:txBody>
      </p:sp>
      <p:sp>
        <p:nvSpPr>
          <p:cNvPr id="123" name="Google Shape;123;p28"/>
          <p:cNvSpPr txBox="1"/>
          <p:nvPr/>
        </p:nvSpPr>
        <p:spPr>
          <a:xfrm>
            <a:off x="311700" y="2976150"/>
            <a:ext cx="85206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 Responsibility Principle 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(Princípio da responsabilidade única)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SRP (Princípio da responsabilidade única)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9"/>
          <p:cNvSpPr txBox="1"/>
          <p:nvPr>
            <p:ph idx="1" type="body"/>
          </p:nvPr>
        </p:nvSpPr>
        <p:spPr>
          <a:xfrm>
            <a:off x="311700" y="1521325"/>
            <a:ext cx="8520600" cy="30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Uma classe deve ser </a:t>
            </a:r>
            <a:r>
              <a:rPr lang="pt-BR" sz="48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responsável por uma única parte</a:t>
            </a:r>
            <a:r>
              <a:rPr lang="pt-BR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 funcionalidade do sistema.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453" y="0"/>
            <a:ext cx="722909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0"/>
          <p:cNvSpPr txBox="1"/>
          <p:nvPr>
            <p:ph idx="1" type="body"/>
          </p:nvPr>
        </p:nvSpPr>
        <p:spPr>
          <a:xfrm>
            <a:off x="0" y="4826850"/>
            <a:ext cx="9144000" cy="3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https://medium.com/backticks-tildes/the-s-o-l-i-d-principles-in-pictures-b34ce2f1e898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1" title="Mermaid Chart - Create complex, visual diagrams with text. A smarter way of creating diagrams.-2025-08-12-2340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25" y="259102"/>
            <a:ext cx="1588850" cy="286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1" title="Mermaid Chart - Create complex, visual diagrams with text. A smarter way of creating diagrams.-2025-08-12-23413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4504" y="1945626"/>
            <a:ext cx="4853699" cy="3047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1"/>
          <p:cNvSpPr/>
          <p:nvPr/>
        </p:nvSpPr>
        <p:spPr>
          <a:xfrm>
            <a:off x="2305428" y="259101"/>
            <a:ext cx="2442900" cy="901200"/>
          </a:xfrm>
          <a:prstGeom prst="wedgeEllipseCallout">
            <a:avLst>
              <a:gd fmla="val -71083" name="adj1"/>
              <a:gd fmla="val 48718" name="adj2"/>
            </a:avLst>
          </a:prstGeom>
          <a:solidFill>
            <a:schemeClr val="dk1"/>
          </a:solidFill>
          <a:ln cap="flat" cmpd="sng" w="10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68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Duas responsabilidades</a:t>
            </a:r>
            <a:endParaRPr b="1" sz="1468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1"/>
          <p:cNvSpPr/>
          <p:nvPr/>
        </p:nvSpPr>
        <p:spPr>
          <a:xfrm>
            <a:off x="5727076" y="822825"/>
            <a:ext cx="2442900" cy="901200"/>
          </a:xfrm>
          <a:prstGeom prst="wedgeEllipseCallout">
            <a:avLst>
              <a:gd fmla="val -40694" name="adj1"/>
              <a:gd fmla="val 127125" name="adj2"/>
            </a:avLst>
          </a:prstGeom>
          <a:solidFill>
            <a:schemeClr val="dk1"/>
          </a:solidFill>
          <a:ln cap="flat" cmpd="sng" w="100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68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lang="pt-BR" sz="1468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esponsabilidade </a:t>
            </a:r>
            <a:r>
              <a:rPr b="1" lang="pt-BR" sz="1468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única</a:t>
            </a:r>
            <a:endParaRPr b="1" sz="1468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5" name="Google Shape;145;p31"/>
          <p:cNvCxnSpPr>
            <a:stCxn id="141" idx="2"/>
          </p:cNvCxnSpPr>
          <p:nvPr/>
        </p:nvCxnSpPr>
        <p:spPr>
          <a:xfrm flipH="1" rot="-5400000">
            <a:off x="2163700" y="2227375"/>
            <a:ext cx="1161600" cy="2958900"/>
          </a:xfrm>
          <a:prstGeom prst="curvedConnector2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31"/>
          <p:cNvSpPr txBox="1"/>
          <p:nvPr/>
        </p:nvSpPr>
        <p:spPr>
          <a:xfrm>
            <a:off x="771157" y="4089938"/>
            <a:ext cx="24429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5925" lIns="95925" spcFirstLastPara="1" rIns="95925" wrap="square" tIns="959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88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Melhora a coesão</a:t>
            </a:r>
            <a:endParaRPr sz="1888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2"/>
          <p:cNvSpPr txBox="1"/>
          <p:nvPr>
            <p:ph idx="1" type="body"/>
          </p:nvPr>
        </p:nvSpPr>
        <p:spPr>
          <a:xfrm>
            <a:off x="311700" y="1155450"/>
            <a:ext cx="8520600" cy="18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S.</a:t>
            </a:r>
            <a:r>
              <a:rPr b="1" lang="pt-BR" sz="10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b="1" lang="pt-BR" sz="10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.L.I.D</a:t>
            </a:r>
            <a:endParaRPr sz="10000">
              <a:solidFill>
                <a:srgbClr val="434343"/>
              </a:solidFill>
            </a:endParaRPr>
          </a:p>
        </p:txBody>
      </p:sp>
      <p:sp>
        <p:nvSpPr>
          <p:cNvPr id="152" name="Google Shape;152;p32"/>
          <p:cNvSpPr txBox="1"/>
          <p:nvPr/>
        </p:nvSpPr>
        <p:spPr>
          <a:xfrm>
            <a:off x="311700" y="2976150"/>
            <a:ext cx="85206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Open-Closed Principle 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(Princípio Aberto-Fechado)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Roboto"/>
                <a:ea typeface="Roboto"/>
                <a:cs typeface="Roboto"/>
                <a:sym typeface="Roboto"/>
              </a:rPr>
              <a:t>OCP (Princípio Aberto-Fechado)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33"/>
          <p:cNvSpPr txBox="1"/>
          <p:nvPr>
            <p:ph idx="1" type="body"/>
          </p:nvPr>
        </p:nvSpPr>
        <p:spPr>
          <a:xfrm>
            <a:off x="311700" y="1107350"/>
            <a:ext cx="8520600" cy="3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 módulo deve ser </a:t>
            </a:r>
            <a:r>
              <a:rPr lang="pt-BR" sz="48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aberto para extensão</a:t>
            </a:r>
            <a:r>
              <a:rPr lang="pt-BR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mas </a:t>
            </a:r>
            <a:r>
              <a:rPr lang="pt-BR" sz="48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fechado para modificação</a:t>
            </a:r>
            <a:r>
              <a:rPr lang="pt-BR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